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7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Alexandria Semi Bold" pitchFamily="34" charset="0"/>
      <p:regular r:id="rId16"/>
    </p:embeddedFont>
    <p:embeddedFont>
      <p:font typeface="Alexandria Semi Bold" pitchFamily="34" charset="-122"/>
      <p:regular r:id="rId17"/>
    </p:embeddedFont>
    <p:embeddedFont>
      <p:font typeface="Alexandria Semi Bold" pitchFamily="34" charset="-120"/>
      <p:regular r:id="rId18"/>
    </p:embeddedFont>
    <p:embeddedFont>
      <p:font typeface="Sora Light" pitchFamily="34" charset="0"/>
      <p:regular r:id="rId19"/>
    </p:embeddedFont>
    <p:embeddedFont>
      <p:font typeface="Sora Light" pitchFamily="34" charset="-122"/>
      <p:regular r:id="rId20"/>
    </p:embeddedFont>
    <p:embeddedFont>
      <p:font typeface="Sora Light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5000">
              <a:schemeClr val="accent5">
                <a:lumMod val="75000"/>
              </a:schemeClr>
            </a:gs>
            <a:gs pos="22000">
              <a:srgbClr val="025FA3">
                <a:alpha val="100000"/>
              </a:srgbClr>
            </a:gs>
            <a:gs pos="22000">
              <a:srgbClr val="025FA3">
                <a:alpha val="100000"/>
              </a:srgbClr>
            </a:gs>
            <a:gs pos="22000">
              <a:srgbClr val="025FA3">
                <a:alpha val="100000"/>
              </a:srgbClr>
            </a:gs>
            <a:gs pos="0">
              <a:srgbClr val="007BD3"/>
            </a:gs>
            <a:gs pos="100000">
              <a:srgbClr val="03437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66217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How Data is Driving Every Industry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 Introduction to Data Science: Unlocking the Power of Information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74633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What if I told you...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920609"/>
            <a:ext cx="6448544" cy="1534239"/>
          </a:xfrm>
          <a:prstGeom prst="roundRect">
            <a:avLst>
              <a:gd name="adj" fmla="val 5931"/>
            </a:avLst>
          </a:prstGeom>
          <a:noFill/>
          <a:ln w="30480">
            <a:solidFill>
              <a:srgbClr val="BBC2D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364" y="4167664"/>
            <a:ext cx="5954435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Your favorite songs, food, shopping choices, travel routes, and job recommendations are all influenced by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423428" y="3920609"/>
            <a:ext cx="6448663" cy="1534239"/>
          </a:xfrm>
          <a:prstGeom prst="roundRect">
            <a:avLst>
              <a:gd name="adj" fmla="val 5931"/>
            </a:avLst>
          </a:prstGeom>
          <a:noFill/>
          <a:ln w="30480">
            <a:solidFill>
              <a:srgbClr val="BBC2D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70483" y="4167664"/>
            <a:ext cx="595455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isn't just numbers. It's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new oil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powering industries, driving innovation and growth.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6363772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What is Data Science?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392465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Extracting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3828693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science of extracting actionable insights from structured and unstructured data.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26" y="4497288"/>
            <a:ext cx="304681" cy="380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10011" y="244685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Processes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10011" y="2932986"/>
            <a:ext cx="426208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Collection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610011" y="3355419"/>
            <a:ext cx="426208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Cleaning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9610011" y="3777853"/>
            <a:ext cx="426208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Analysis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10011" y="4200287"/>
            <a:ext cx="426208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Visualization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9610011" y="4622721"/>
            <a:ext cx="426208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Prediction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48" y="3473827"/>
            <a:ext cx="304681" cy="38076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10011" y="540234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Interdisciplinary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610011" y="5888474"/>
            <a:ext cx="4262080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Combines: Statistics + Programming + Business Knowledge to solve real-world problems.</a:t>
            </a:r>
            <a:endParaRPr lang="en-US" sz="17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648" y="5520750"/>
            <a:ext cx="304681" cy="380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08691"/>
            <a:ext cx="6832878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Why is Data Important?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54668"/>
            <a:ext cx="649962" cy="649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9019" y="3237428"/>
            <a:ext cx="384000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Informed Decision-Making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79019" y="3723561"/>
            <a:ext cx="550080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Enables organizations to make strategic choices based on evidence, not intuition.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74" y="3054668"/>
            <a:ext cx="649962" cy="6499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1284" y="323742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Identifies Patterns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71284" y="3723561"/>
            <a:ext cx="550080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Uncovers hidden patterns and emerging trends, revealing new opportunities and challenges.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958596"/>
            <a:ext cx="649962" cy="6499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9019" y="5141357"/>
            <a:ext cx="2877741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Powers Automation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79019" y="5627489"/>
            <a:ext cx="550080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Drives automation and innovation through AI and machine learning, optimizing processes.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4958596"/>
            <a:ext cx="649962" cy="6499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71284" y="514135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Reduces Risks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71284" y="5627489"/>
            <a:ext cx="550080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Mitigates risks and significantly improves efficiency across all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5">
                <a:lumMod val="75000"/>
              </a:schemeClr>
            </a:gs>
            <a:gs pos="22000">
              <a:srgbClr val="025FA3">
                <a:alpha val="100000"/>
              </a:srgbClr>
            </a:gs>
            <a:gs pos="22000">
              <a:srgbClr val="025FA3">
                <a:alpha val="100000"/>
              </a:srgbClr>
            </a:gs>
            <a:gs pos="22000">
              <a:srgbClr val="025FA3">
                <a:alpha val="100000"/>
              </a:srgbClr>
            </a:gs>
            <a:gs pos="0">
              <a:srgbClr val="007BD3"/>
            </a:gs>
            <a:gs pos="100000">
              <a:srgbClr val="03437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4213860" y="582930"/>
            <a:ext cx="4876800" cy="7416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75200" y="583247"/>
            <a:ext cx="5080000" cy="706310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en-US" altLang="zh-CN" sz="2800" b="1"/>
              <a:t>Data in Key Industries</a:t>
            </a:r>
            <a:endParaRPr lang="en-US" altLang="zh-CN" sz="2800" b="1"/>
          </a:p>
          <a:p>
            <a:pPr>
              <a:spcAft>
                <a:spcPct val="60000"/>
              </a:spcAft>
            </a:pPr>
            <a:r>
              <a:rPr lang="en-US" altLang="zh-CN" sz="1900" b="1"/>
              <a:t>Healthcare</a:t>
            </a:r>
            <a:endParaRPr lang="en-US" altLang="zh-CN" sz="1900" b="1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Disease prediction and diagnosis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Personalized patient monitoring systems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Drug discovery acceleration</a:t>
            </a:r>
            <a:endParaRPr lang="en-US" altLang="zh-CN" sz="1600"/>
          </a:p>
          <a:p>
            <a:pPr>
              <a:spcAft>
                <a:spcPct val="60000"/>
              </a:spcAft>
            </a:pPr>
            <a:r>
              <a:rPr lang="en-US" altLang="zh-CN" sz="1900" b="1"/>
              <a:t>Retail &amp; E-commerce</a:t>
            </a:r>
            <a:endParaRPr lang="en-US" altLang="zh-CN" sz="1900" b="1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Customer behavior analysis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Personalized advertisements and recommendations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Inventory optimization</a:t>
            </a:r>
            <a:endParaRPr lang="en-US" altLang="zh-CN" sz="1600"/>
          </a:p>
          <a:p>
            <a:pPr>
              <a:spcAft>
                <a:spcPct val="60000"/>
              </a:spcAft>
            </a:pPr>
            <a:r>
              <a:rPr lang="en-US" altLang="zh-CN" sz="1900" b="1"/>
              <a:t>Finance</a:t>
            </a:r>
            <a:endParaRPr lang="en-US" altLang="zh-CN" sz="1900" b="1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Advanced fraud detection systems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Accurate credit scoring models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Algorithmic trading</a:t>
            </a:r>
            <a:endParaRPr lang="en-US" altLang="zh-CN" sz="1600"/>
          </a:p>
          <a:p>
            <a:pPr>
              <a:spcAft>
                <a:spcPct val="60000"/>
              </a:spcAft>
            </a:pPr>
            <a:r>
              <a:rPr lang="en-US" altLang="zh-CN" sz="1900" b="1"/>
              <a:t>Manufacturing</a:t>
            </a:r>
            <a:endParaRPr lang="en-US" altLang="zh-CN" sz="1900" b="1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Predictive maintenance for machinery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Quality control and defect detection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Supply chain optimization</a:t>
            </a:r>
            <a:endParaRPr lang="en-US" altLang="zh-CN" sz="1600"/>
          </a:p>
          <a:p>
            <a:pPr>
              <a:spcAft>
                <a:spcPct val="60000"/>
              </a:spcAft>
            </a:pPr>
            <a:r>
              <a:rPr lang="en-US" altLang="zh-CN" sz="1900" b="1"/>
              <a:t>Entertainment</a:t>
            </a:r>
            <a:endParaRPr lang="en-US" altLang="zh-CN" sz="1900" b="1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Netflix recommendations for movies and shows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Targeted content creation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Audience engagement analytics</a:t>
            </a:r>
            <a:endParaRPr lang="en-US" altLang="zh-CN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74163"/>
            <a:ext cx="9150310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Essential Skills for Data Science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28367"/>
            <a:ext cx="3451860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Programming Expertise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01177"/>
            <a:ext cx="397335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for general data analysis and machine learning.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70321"/>
            <a:ext cx="397335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 for statistical analysis and advanced visualization.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67920" y="3128367"/>
            <a:ext cx="326600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Tools &amp; Platforms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67920" y="3701177"/>
            <a:ext cx="397335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Excel for basic data manipulation and quick insights.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267920" y="4470321"/>
            <a:ext cx="397335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 for database querying and management.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267920" y="5239464"/>
            <a:ext cx="397335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Power BI &amp; Tableau for interactive data visualization.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777532" y="3128367"/>
            <a:ext cx="323266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Analytical &amp; Soft Skills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77532" y="3701177"/>
            <a:ext cx="4109680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Strong foundation in Statistics &amp; Machine Learning (regression, classification).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777532" y="4817031"/>
            <a:ext cx="410968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Critical thinking to approach complex problems.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777532" y="5586174"/>
            <a:ext cx="410968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Storytelling to communicate findings effectively.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0381"/>
            <a:ext cx="773358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Future of Data Science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80799"/>
            <a:ext cx="6448544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</p:spPr>
      </p:sp>
      <p:sp>
        <p:nvSpPr>
          <p:cNvPr id="4" name="Shape 2"/>
          <p:cNvSpPr/>
          <p:nvPr/>
        </p:nvSpPr>
        <p:spPr>
          <a:xfrm>
            <a:off x="3657540" y="228635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2565" y="2448878"/>
            <a:ext cx="259913" cy="324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5364" y="315289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&amp; 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5364" y="3639026"/>
            <a:ext cx="595443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Increasing integration of artificial intelligence and automated processes.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2580799"/>
            <a:ext cx="6448663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</p:spPr>
      </p:sp>
      <p:sp>
        <p:nvSpPr>
          <p:cNvPr id="9" name="Shape 6"/>
          <p:cNvSpPr/>
          <p:nvPr/>
        </p:nvSpPr>
        <p:spPr>
          <a:xfrm>
            <a:off x="10322778" y="228635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803" y="2448878"/>
            <a:ext cx="259913" cy="3249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0483" y="315289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Real-time Analytics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70483" y="3639026"/>
            <a:ext cx="595455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Growth in IoT and smart cities will drive demand for instant data processing.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5090517"/>
            <a:ext cx="6448544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</p:spPr>
      </p:sp>
      <p:sp>
        <p:nvSpPr>
          <p:cNvPr id="14" name="Shape 10"/>
          <p:cNvSpPr/>
          <p:nvPr/>
        </p:nvSpPr>
        <p:spPr>
          <a:xfrm>
            <a:off x="3657540" y="4796076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65" y="4958596"/>
            <a:ext cx="259913" cy="3249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5364" y="566261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Ethical Use of Data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05364" y="6148745"/>
            <a:ext cx="595443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Greater emphasis on privacy, bias detection, and responsible data practices.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3428" y="5090517"/>
            <a:ext cx="6448663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</p:spPr>
      </p:sp>
      <p:sp>
        <p:nvSpPr>
          <p:cNvPr id="19" name="Shape 14"/>
          <p:cNvSpPr/>
          <p:nvPr/>
        </p:nvSpPr>
        <p:spPr>
          <a:xfrm>
            <a:off x="10322778" y="4796076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803" y="4958596"/>
            <a:ext cx="259913" cy="32492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0483" y="566261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Massive Demand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70483" y="6148745"/>
            <a:ext cx="595455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Continued high demand for data professionals across all industries globally.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45963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91940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is transforming every industry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from healthcare to entertainment, by providing unprecedented insights.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science is about insights, not just information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; it's about extracting value and making informed decisions.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36808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Anyone can enter the data field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with curiosity, dedication, and the right skills, contributing to this exciting domain.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95349"/>
            <a:ext cx="7627382" cy="19671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Thank You for Listening!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5087422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Questions?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2913</Words>
  <Application>WPS Presentation</Application>
  <PresentationFormat>On-screen Show (16:9)</PresentationFormat>
  <Paragraphs>126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Alexandria Semi Bold</vt:lpstr>
      <vt:lpstr>Alexandria Semi Bold</vt:lpstr>
      <vt:lpstr>Alexandria Semi Bold</vt:lpstr>
      <vt:lpstr>Sora Light</vt:lpstr>
      <vt:lpstr>Sora Light</vt:lpstr>
      <vt:lpstr>Sora Light</vt:lpstr>
      <vt:lpstr>Calibri</vt:lpstr>
      <vt:lpstr>Microsoft YaHei</vt:lpstr>
      <vt:lpstr>Arial Unicode MS</vt:lpstr>
      <vt:lpstr>Arial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Gayatri Pande</cp:lastModifiedBy>
  <cp:revision>2</cp:revision>
  <dcterms:created xsi:type="dcterms:W3CDTF">2025-07-21T02:39:00Z</dcterms:created>
  <dcterms:modified xsi:type="dcterms:W3CDTF">2025-07-22T08:36:08Z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56F399629457419B898543CE6A0A8CDE_12</vt:lpwstr>
  </property>
  <property fmtid="{D5CDD505-2E9C-101B-9397-08002B2CF9AE}" pid="3" name="KSOProductBuildVer">
    <vt:lpwstr>1033-12.2.0.21931</vt:lpwstr>
  </property>
</Properties>
</file>